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Montserrat Medium"/>
      <p:regular r:id="rId18"/>
      <p:bold r:id="rId19"/>
      <p:italic r:id="rId20"/>
      <p:boldItalic r:id="rId21"/>
    </p:embeddedFont>
    <p:embeddedFont>
      <p:font typeface="Montserrat ExtraBold"/>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italic.fntdata"/><Relationship Id="rId22" Type="http://schemas.openxmlformats.org/officeDocument/2006/relationships/font" Target="fonts/MontserratExtraBold-bold.fntdata"/><Relationship Id="rId21" Type="http://schemas.openxmlformats.org/officeDocument/2006/relationships/font" Target="fonts/MontserratMedium-boldItalic.fntdata"/><Relationship Id="rId23"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MontserratMedium-bold.fntdata"/><Relationship Id="rId18" Type="http://schemas.openxmlformats.org/officeDocument/2006/relationships/font" Target="fonts/Montserrat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a3cec9a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a3cec9a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d0bb4b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d0bb4b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e985a3c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e985a3c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e985a3ca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e985a3c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e985a3c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e985a3c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d0bb4bdd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d0bb4bdd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d0bb4bd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d0bb4bd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hyperlink" Target="https://corporateintelligenceradio.com/2023/04/18/the-pros-and-cons-of-generative-ai/#:~:text=Cons%3A,data%20used%20to%20train%20it" TargetMode="External"/><Relationship Id="rId4" Type="http://schemas.openxmlformats.org/officeDocument/2006/relationships/hyperlink" Target="https://www.govtech.com/products/how-should-government-regulate-ai-we-asked-a-robot#:~:text=surrounding%20AI%2C%20including%3A-,Establishing%20clear%20standards%20and%20guidelines%20for%20the%20use%20of%20AI,to%20prevent%20misuse%20or%20abuse" TargetMode="External"/><Relationship Id="rId5" Type="http://schemas.openxmlformats.org/officeDocument/2006/relationships/hyperlink" Target="https://analyticsindiamag.com/epic-ai-fails-a-list-of-failed-machine-learning-projec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560125"/>
            <a:ext cx="4792200" cy="20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Generative AI Policy Suggestions</a:t>
            </a:r>
            <a:endParaRPr/>
          </a:p>
        </p:txBody>
      </p:sp>
      <p:sp>
        <p:nvSpPr>
          <p:cNvPr id="159" name="Google Shape;159;p36"/>
          <p:cNvSpPr txBox="1"/>
          <p:nvPr>
            <p:ph idx="1" type="subTitle"/>
          </p:nvPr>
        </p:nvSpPr>
        <p:spPr>
          <a:xfrm>
            <a:off x="2044200" y="3349825"/>
            <a:ext cx="5055600" cy="12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highlight>
                  <a:schemeClr val="lt2"/>
                </a:highlight>
              </a:rPr>
              <a:t>Presented By:</a:t>
            </a:r>
            <a:endParaRPr/>
          </a:p>
          <a:p>
            <a:pPr indent="0" lvl="0" marL="0" rtl="0" algn="ctr">
              <a:spcBef>
                <a:spcPts val="0"/>
              </a:spcBef>
              <a:spcAft>
                <a:spcPts val="0"/>
              </a:spcAft>
              <a:buNone/>
            </a:pPr>
            <a:r>
              <a:rPr b="1" lang="en">
                <a:solidFill>
                  <a:schemeClr val="accent6"/>
                </a:solidFill>
                <a:highlight>
                  <a:schemeClr val="lt2"/>
                </a:highlight>
              </a:rPr>
              <a:t>Shreya Bose</a:t>
            </a:r>
            <a:endParaRPr b="1">
              <a:solidFill>
                <a:schemeClr val="accent6"/>
              </a:solidFill>
              <a:highlight>
                <a:schemeClr val="lt2"/>
              </a:highlight>
            </a:endParaRPr>
          </a:p>
          <a:p>
            <a:pPr indent="0" lvl="0" marL="0" rtl="0" algn="ctr">
              <a:spcBef>
                <a:spcPts val="0"/>
              </a:spcBef>
              <a:spcAft>
                <a:spcPts val="0"/>
              </a:spcAft>
              <a:buNone/>
            </a:pPr>
            <a:r>
              <a:rPr lang="en"/>
              <a:t>Tomasz Brauntsh,</a:t>
            </a:r>
            <a:endParaRPr/>
          </a:p>
          <a:p>
            <a:pPr indent="0" lvl="0" marL="0" rtl="0" algn="ctr">
              <a:spcBef>
                <a:spcPts val="0"/>
              </a:spcBef>
              <a:spcAft>
                <a:spcPts val="0"/>
              </a:spcAft>
              <a:buNone/>
            </a:pPr>
            <a:r>
              <a:rPr lang="en"/>
              <a:t>Gabriel Eaton,</a:t>
            </a:r>
            <a:endParaRPr/>
          </a:p>
          <a:p>
            <a:pPr indent="0" lvl="0" marL="0" rtl="0" algn="ctr">
              <a:spcBef>
                <a:spcPts val="0"/>
              </a:spcBef>
              <a:spcAft>
                <a:spcPts val="0"/>
              </a:spcAft>
              <a:buNone/>
            </a:pPr>
            <a:r>
              <a:rPr lang="en"/>
              <a:t>Gianna Bauzil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a:t>
            </a:r>
            <a:endParaRPr/>
          </a:p>
        </p:txBody>
      </p:sp>
      <p:sp>
        <p:nvSpPr>
          <p:cNvPr id="165" name="Google Shape;165;p37"/>
          <p:cNvSpPr txBox="1"/>
          <p:nvPr>
            <p:ph idx="1" type="body"/>
          </p:nvPr>
        </p:nvSpPr>
        <p:spPr>
          <a:xfrm>
            <a:off x="938500" y="1096700"/>
            <a:ext cx="4629300" cy="38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technology is now capable of communicating and making content in ways comparable to humans. It’s called generative artificial intelligence (AI), and you can use it to excel in the workforce. Generative AI can save you time, no matter what field you work in. It can create content for marketing, forecast numbers for finance, or code for software developers. Publicists can use it write press releases. Health professionals can even use it to improve their diagnosis. You, the worker, are still in charge, you just have more freedom to strategize, think big, and excel. Your team has been engaged by one of the largest think tanks to help propose policy suggestions to help minimize the potential negative impact on the jobs, industry and personal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ph idx="1" type="body"/>
          </p:nvPr>
        </p:nvSpPr>
        <p:spPr>
          <a:xfrm>
            <a:off x="501525" y="1163650"/>
            <a:ext cx="3633600" cy="308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Generative AI is a subset of AI that creates original content using machine learning</a:t>
            </a:r>
            <a:endParaRPr sz="1500"/>
          </a:p>
          <a:p>
            <a:pPr indent="-323850" lvl="0" marL="457200" rtl="0" algn="l">
              <a:lnSpc>
                <a:spcPct val="115000"/>
              </a:lnSpc>
              <a:spcBef>
                <a:spcPts val="1600"/>
              </a:spcBef>
              <a:spcAft>
                <a:spcPts val="0"/>
              </a:spcAft>
              <a:buSzPts val="1500"/>
              <a:buChar char="●"/>
            </a:pPr>
            <a:r>
              <a:rPr lang="en" sz="1500"/>
              <a:t>It can generate images, music, text, videos, and more</a:t>
            </a:r>
            <a:endParaRPr sz="1500"/>
          </a:p>
          <a:p>
            <a:pPr indent="-323850" lvl="0" marL="457200" rtl="0" algn="l">
              <a:lnSpc>
                <a:spcPct val="115000"/>
              </a:lnSpc>
              <a:spcBef>
                <a:spcPts val="0"/>
              </a:spcBef>
              <a:spcAft>
                <a:spcPts val="0"/>
              </a:spcAft>
              <a:buSzPts val="1500"/>
              <a:buChar char="●"/>
            </a:pPr>
            <a:r>
              <a:rPr lang="en" sz="1500"/>
              <a:t>It can operate autonomously or collaboratively with humans</a:t>
            </a:r>
            <a:endParaRPr sz="1500"/>
          </a:p>
          <a:p>
            <a:pPr indent="0" lvl="0" marL="0" rtl="0" algn="l">
              <a:lnSpc>
                <a:spcPct val="115000"/>
              </a:lnSpc>
              <a:spcBef>
                <a:spcPts val="1600"/>
              </a:spcBef>
              <a:spcAft>
                <a:spcPts val="1600"/>
              </a:spcAft>
              <a:buNone/>
            </a:pPr>
            <a:r>
              <a:rPr lang="en" sz="1500"/>
              <a:t>A common example of Generative AI is ChatGPT</a:t>
            </a:r>
            <a:endParaRPr sz="1500"/>
          </a:p>
        </p:txBody>
      </p:sp>
      <p:sp>
        <p:nvSpPr>
          <p:cNvPr id="171" name="Google Shape;171;p38"/>
          <p:cNvSpPr txBox="1"/>
          <p:nvPr>
            <p:ph type="title"/>
          </p:nvPr>
        </p:nvSpPr>
        <p:spPr>
          <a:xfrm>
            <a:off x="387075" y="630850"/>
            <a:ext cx="4629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Generative AI?</a:t>
            </a:r>
            <a:endParaRPr/>
          </a:p>
        </p:txBody>
      </p:sp>
      <p:sp>
        <p:nvSpPr>
          <p:cNvPr id="172" name="Google Shape;172;p38"/>
          <p:cNvSpPr txBox="1"/>
          <p:nvPr>
            <p:ph idx="2" type="body"/>
          </p:nvPr>
        </p:nvSpPr>
        <p:spPr>
          <a:xfrm>
            <a:off x="5162050" y="1572250"/>
            <a:ext cx="3186900" cy="226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Generative AI has potential for various industries, but also raises challenges and ethical concerns</a:t>
            </a:r>
            <a:endParaRPr sz="1500"/>
          </a:p>
          <a:p>
            <a:pPr indent="-323850" lvl="0" marL="457200" rtl="0" algn="l">
              <a:lnSpc>
                <a:spcPct val="115000"/>
              </a:lnSpc>
              <a:spcBef>
                <a:spcPts val="1600"/>
              </a:spcBef>
              <a:spcAft>
                <a:spcPts val="0"/>
              </a:spcAft>
              <a:buSzPts val="1500"/>
              <a:buChar char="●"/>
            </a:pPr>
            <a:r>
              <a:rPr lang="en" sz="1500"/>
              <a:t>Ethical considerations like bias and ownership are important</a:t>
            </a:r>
            <a:endParaRPr/>
          </a:p>
        </p:txBody>
      </p:sp>
      <p:pic>
        <p:nvPicPr>
          <p:cNvPr id="173" name="Google Shape;173;p38"/>
          <p:cNvPicPr preferRelativeResize="0"/>
          <p:nvPr/>
        </p:nvPicPr>
        <p:blipFill>
          <a:blip r:embed="rId3">
            <a:alphaModFix/>
          </a:blip>
          <a:stretch>
            <a:fillRect/>
          </a:stretch>
        </p:blipFill>
        <p:spPr>
          <a:xfrm>
            <a:off x="3961000" y="3438600"/>
            <a:ext cx="1597725" cy="159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body"/>
          </p:nvPr>
        </p:nvSpPr>
        <p:spPr>
          <a:xfrm>
            <a:off x="1112625" y="1436250"/>
            <a:ext cx="5464200" cy="348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Quality</a:t>
            </a:r>
            <a:endParaRPr/>
          </a:p>
          <a:p>
            <a:pPr indent="-317500" lvl="1" marL="914400" rtl="0" algn="l">
              <a:spcBef>
                <a:spcPts val="0"/>
              </a:spcBef>
              <a:spcAft>
                <a:spcPts val="0"/>
              </a:spcAft>
              <a:buSzPts val="1400"/>
              <a:buChar char="○"/>
            </a:pPr>
            <a:r>
              <a:rPr lang="en"/>
              <a:t>Based on the data given to the AI, the quality of information produced can vary</a:t>
            </a:r>
            <a:endParaRPr/>
          </a:p>
          <a:p>
            <a:pPr indent="-317500" lvl="0" marL="457200" rtl="0" algn="l">
              <a:spcBef>
                <a:spcPts val="0"/>
              </a:spcBef>
              <a:spcAft>
                <a:spcPts val="0"/>
              </a:spcAft>
              <a:buSzPts val="1400"/>
              <a:buChar char="●"/>
            </a:pPr>
            <a:r>
              <a:rPr lang="en"/>
              <a:t>Bias</a:t>
            </a:r>
            <a:endParaRPr/>
          </a:p>
          <a:p>
            <a:pPr indent="-317500" lvl="1" marL="914400" rtl="0" algn="l">
              <a:spcBef>
                <a:spcPts val="0"/>
              </a:spcBef>
              <a:spcAft>
                <a:spcPts val="0"/>
              </a:spcAft>
              <a:buSzPts val="1400"/>
              <a:buChar char="○"/>
            </a:pPr>
            <a:r>
              <a:rPr lang="en"/>
              <a:t>The data given to the AI may have bias and can even be offensive or discriminatory at extremes</a:t>
            </a:r>
            <a:endParaRPr/>
          </a:p>
          <a:p>
            <a:pPr indent="-317500" lvl="0" marL="457200" rtl="0" algn="l">
              <a:spcBef>
                <a:spcPts val="0"/>
              </a:spcBef>
              <a:spcAft>
                <a:spcPts val="0"/>
              </a:spcAft>
              <a:buSzPts val="1400"/>
              <a:buChar char="●"/>
            </a:pPr>
            <a:r>
              <a:rPr lang="en"/>
              <a:t>Ethical Concerns</a:t>
            </a:r>
            <a:endParaRPr/>
          </a:p>
          <a:p>
            <a:pPr indent="-317500" lvl="1" marL="914400" rtl="0" algn="l">
              <a:spcBef>
                <a:spcPts val="0"/>
              </a:spcBef>
              <a:spcAft>
                <a:spcPts val="0"/>
              </a:spcAft>
              <a:buSzPts val="1400"/>
              <a:buChar char="○"/>
            </a:pPr>
            <a:r>
              <a:rPr lang="en"/>
              <a:t>If not </a:t>
            </a:r>
            <a:r>
              <a:rPr lang="en"/>
              <a:t>monitored</a:t>
            </a:r>
            <a:r>
              <a:rPr lang="en"/>
              <a:t> properly, it can be used to spread misinformation or deceive people</a:t>
            </a:r>
            <a:endParaRPr/>
          </a:p>
          <a:p>
            <a:pPr indent="-317500" lvl="0" marL="457200" rtl="0" algn="l">
              <a:spcBef>
                <a:spcPts val="0"/>
              </a:spcBef>
              <a:spcAft>
                <a:spcPts val="0"/>
              </a:spcAft>
              <a:buSzPts val="1400"/>
              <a:buChar char="●"/>
            </a:pPr>
            <a:r>
              <a:rPr lang="en"/>
              <a:t>Intellectual Property</a:t>
            </a:r>
            <a:endParaRPr/>
          </a:p>
          <a:p>
            <a:pPr indent="-317500" lvl="1" marL="914400" rtl="0" algn="l">
              <a:spcBef>
                <a:spcPts val="0"/>
              </a:spcBef>
              <a:spcAft>
                <a:spcPts val="0"/>
              </a:spcAft>
              <a:buSzPts val="1400"/>
              <a:buChar char="○"/>
            </a:pPr>
            <a:r>
              <a:rPr lang="en"/>
              <a:t>May create content that infringes on intellectual property rights such as copyright or trademark</a:t>
            </a:r>
            <a:endParaRPr/>
          </a:p>
          <a:p>
            <a:pPr indent="-317500" lvl="0" marL="457200" rtl="0" algn="l">
              <a:spcBef>
                <a:spcPts val="0"/>
              </a:spcBef>
              <a:spcAft>
                <a:spcPts val="0"/>
              </a:spcAft>
              <a:buSzPts val="1400"/>
              <a:buChar char="●"/>
            </a:pPr>
            <a:r>
              <a:rPr lang="en"/>
              <a:t>Lack of Human Touch</a:t>
            </a:r>
            <a:endParaRPr/>
          </a:p>
          <a:p>
            <a:pPr indent="-317500" lvl="1" marL="914400" rtl="0" algn="l">
              <a:spcBef>
                <a:spcPts val="0"/>
              </a:spcBef>
              <a:spcAft>
                <a:spcPts val="0"/>
              </a:spcAft>
              <a:buSzPts val="1400"/>
              <a:buChar char="○"/>
            </a:pPr>
            <a:r>
              <a:rPr lang="en"/>
              <a:t>Human touch can make content unique and memorable, which lacks in generative AI</a:t>
            </a:r>
            <a:endParaRPr/>
          </a:p>
        </p:txBody>
      </p:sp>
      <p:sp>
        <p:nvSpPr>
          <p:cNvPr id="179" name="Google Shape;179;p39"/>
          <p:cNvSpPr txBox="1"/>
          <p:nvPr>
            <p:ph type="title"/>
          </p:nvPr>
        </p:nvSpPr>
        <p:spPr>
          <a:xfrm>
            <a:off x="2414050" y="6288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 of Generative AI</a:t>
            </a:r>
            <a:endParaRPr/>
          </a:p>
        </p:txBody>
      </p:sp>
      <p:pic>
        <p:nvPicPr>
          <p:cNvPr id="180" name="Google Shape;180;p39"/>
          <p:cNvPicPr preferRelativeResize="0"/>
          <p:nvPr/>
        </p:nvPicPr>
        <p:blipFill>
          <a:blip r:embed="rId3">
            <a:alphaModFix/>
          </a:blip>
          <a:stretch>
            <a:fillRect/>
          </a:stretch>
        </p:blipFill>
        <p:spPr>
          <a:xfrm>
            <a:off x="120550" y="154150"/>
            <a:ext cx="2156499" cy="12820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57685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Generative AI being Faulty</a:t>
            </a:r>
            <a:endParaRPr/>
          </a:p>
        </p:txBody>
      </p:sp>
      <p:sp>
        <p:nvSpPr>
          <p:cNvPr id="186" name="Google Shape;186;p40"/>
          <p:cNvSpPr txBox="1"/>
          <p:nvPr>
            <p:ph idx="1" type="body"/>
          </p:nvPr>
        </p:nvSpPr>
        <p:spPr>
          <a:xfrm>
            <a:off x="496475" y="1659275"/>
            <a:ext cx="4946400" cy="31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Amazon AI R</a:t>
            </a:r>
            <a:r>
              <a:rPr lang="en"/>
              <a:t>ecruitment</a:t>
            </a:r>
            <a:r>
              <a:rPr lang="en"/>
              <a:t> System</a:t>
            </a:r>
            <a:endParaRPr/>
          </a:p>
          <a:p>
            <a:pPr indent="-317500" lvl="1" marL="914400" rtl="0" algn="l">
              <a:spcBef>
                <a:spcPts val="0"/>
              </a:spcBef>
              <a:spcAft>
                <a:spcPts val="0"/>
              </a:spcAft>
              <a:buSzPts val="1400"/>
              <a:buChar char="○"/>
            </a:pPr>
            <a:r>
              <a:rPr lang="en"/>
              <a:t>Discriminatory against women</a:t>
            </a:r>
            <a:endParaRPr/>
          </a:p>
          <a:p>
            <a:pPr indent="-317500" lvl="1" marL="914400" rtl="0" algn="l">
              <a:spcBef>
                <a:spcPts val="0"/>
              </a:spcBef>
              <a:spcAft>
                <a:spcPts val="0"/>
              </a:spcAft>
              <a:buSzPts val="1400"/>
              <a:buChar char="○"/>
            </a:pPr>
            <a:r>
              <a:rPr lang="en"/>
              <a:t>Looked for </a:t>
            </a:r>
            <a:r>
              <a:rPr lang="en"/>
              <a:t>keywords</a:t>
            </a:r>
            <a:r>
              <a:rPr lang="en"/>
              <a:t> that were commonly found in male </a:t>
            </a:r>
            <a:r>
              <a:rPr lang="en"/>
              <a:t>applicants</a:t>
            </a:r>
            <a:r>
              <a:rPr lang="en"/>
              <a:t> </a:t>
            </a:r>
            <a:r>
              <a:rPr lang="en"/>
              <a:t>resumes’</a:t>
            </a:r>
            <a:endParaRPr/>
          </a:p>
          <a:p>
            <a:pPr indent="-317500" lvl="0" marL="457200" rtl="0" algn="l">
              <a:spcBef>
                <a:spcPts val="0"/>
              </a:spcBef>
              <a:spcAft>
                <a:spcPts val="0"/>
              </a:spcAft>
              <a:buSzPts val="1400"/>
              <a:buChar char="●"/>
            </a:pPr>
            <a:r>
              <a:rPr lang="en"/>
              <a:t>Amazon</a:t>
            </a:r>
            <a:r>
              <a:rPr lang="en"/>
              <a:t> Rekognition</a:t>
            </a:r>
            <a:endParaRPr/>
          </a:p>
          <a:p>
            <a:pPr indent="-317500" lvl="1" marL="914400" rtl="0" algn="l">
              <a:spcBef>
                <a:spcPts val="0"/>
              </a:spcBef>
              <a:spcAft>
                <a:spcPts val="0"/>
              </a:spcAft>
              <a:buSzPts val="1400"/>
              <a:buChar char="○"/>
            </a:pPr>
            <a:r>
              <a:rPr lang="en"/>
              <a:t>Racial bias</a:t>
            </a:r>
            <a:endParaRPr/>
          </a:p>
          <a:p>
            <a:pPr indent="-317500" lvl="1" marL="914400" rtl="0" algn="l">
              <a:spcBef>
                <a:spcPts val="0"/>
              </a:spcBef>
              <a:spcAft>
                <a:spcPts val="0"/>
              </a:spcAft>
              <a:buSzPts val="1400"/>
              <a:buChar char="○"/>
            </a:pPr>
            <a:r>
              <a:rPr lang="en"/>
              <a:t>Falsely matched 28 members of Congress to mugshots of criminals</a:t>
            </a:r>
            <a:endParaRPr/>
          </a:p>
          <a:p>
            <a:pPr indent="-317500" lvl="1" marL="914400" rtl="0" algn="l">
              <a:spcBef>
                <a:spcPts val="0"/>
              </a:spcBef>
              <a:spcAft>
                <a:spcPts val="0"/>
              </a:spcAft>
              <a:buSzPts val="1400"/>
              <a:buChar char="○"/>
            </a:pPr>
            <a:r>
              <a:rPr lang="en"/>
              <a:t>When used for facial recognition, falsely identified many women as men, especially those with a darker </a:t>
            </a:r>
            <a:r>
              <a:rPr lang="en"/>
              <a:t>skin tone</a:t>
            </a:r>
            <a:endParaRPr/>
          </a:p>
          <a:p>
            <a:pPr indent="-317500" lvl="0" marL="457200" rtl="0" algn="l">
              <a:spcBef>
                <a:spcPts val="0"/>
              </a:spcBef>
              <a:spcAft>
                <a:spcPts val="0"/>
              </a:spcAft>
              <a:buSzPts val="1400"/>
              <a:buChar char="●"/>
            </a:pPr>
            <a:r>
              <a:rPr lang="en"/>
              <a:t>Microsoft’s Tay Chatbot</a:t>
            </a:r>
            <a:endParaRPr/>
          </a:p>
          <a:p>
            <a:pPr indent="-317500" lvl="1" marL="914400" rtl="0" algn="l">
              <a:spcBef>
                <a:spcPts val="0"/>
              </a:spcBef>
              <a:spcAft>
                <a:spcPts val="0"/>
              </a:spcAft>
              <a:buSzPts val="1400"/>
              <a:buChar char="○"/>
            </a:pPr>
            <a:r>
              <a:rPr lang="en"/>
              <a:t>A twitter bot that started making offensive and inflammatory tweets</a:t>
            </a:r>
            <a:endParaRPr/>
          </a:p>
        </p:txBody>
      </p:sp>
      <p:pic>
        <p:nvPicPr>
          <p:cNvPr id="187" name="Google Shape;187;p40"/>
          <p:cNvPicPr preferRelativeResize="0"/>
          <p:nvPr/>
        </p:nvPicPr>
        <p:blipFill>
          <a:blip r:embed="rId3">
            <a:alphaModFix/>
          </a:blip>
          <a:stretch>
            <a:fillRect/>
          </a:stretch>
        </p:blipFill>
        <p:spPr>
          <a:xfrm>
            <a:off x="5576825" y="3021807"/>
            <a:ext cx="3401550" cy="1907401"/>
          </a:xfrm>
          <a:prstGeom prst="rect">
            <a:avLst/>
          </a:prstGeom>
          <a:noFill/>
          <a:ln>
            <a:noFill/>
          </a:ln>
        </p:spPr>
      </p:pic>
      <p:pic>
        <p:nvPicPr>
          <p:cNvPr id="188" name="Google Shape;188;p40"/>
          <p:cNvPicPr preferRelativeResize="0"/>
          <p:nvPr/>
        </p:nvPicPr>
        <p:blipFill>
          <a:blip r:embed="rId4">
            <a:alphaModFix/>
          </a:blip>
          <a:stretch>
            <a:fillRect/>
          </a:stretch>
        </p:blipFill>
        <p:spPr>
          <a:xfrm>
            <a:off x="5579438" y="1023050"/>
            <a:ext cx="3396325" cy="19080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title"/>
          </p:nvPr>
        </p:nvSpPr>
        <p:spPr>
          <a:xfrm>
            <a:off x="643800" y="6340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Suggestions</a:t>
            </a:r>
            <a:endParaRPr/>
          </a:p>
        </p:txBody>
      </p:sp>
      <p:sp>
        <p:nvSpPr>
          <p:cNvPr id="194" name="Google Shape;194;p41"/>
          <p:cNvSpPr txBox="1"/>
          <p:nvPr>
            <p:ph idx="1" type="body"/>
          </p:nvPr>
        </p:nvSpPr>
        <p:spPr>
          <a:xfrm>
            <a:off x="380425" y="1575450"/>
            <a:ext cx="5343600" cy="2760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Constant human regulation to ensure minimal to no bias and ethical concerns</a:t>
            </a:r>
            <a:endParaRPr sz="1500"/>
          </a:p>
          <a:p>
            <a:pPr indent="-323850" lvl="0" marL="457200" rtl="0" algn="l">
              <a:spcBef>
                <a:spcPts val="0"/>
              </a:spcBef>
              <a:spcAft>
                <a:spcPts val="0"/>
              </a:spcAft>
              <a:buSzPts val="1500"/>
              <a:buAutoNum type="arabicPeriod"/>
            </a:pPr>
            <a:r>
              <a:rPr lang="en" sz="1500"/>
              <a:t>The data given to the AI model used to train it is checked and verified by trusted, human sources</a:t>
            </a:r>
            <a:endParaRPr sz="1500"/>
          </a:p>
          <a:p>
            <a:pPr indent="-323850" lvl="0" marL="457200" rtl="0" algn="l">
              <a:spcBef>
                <a:spcPts val="0"/>
              </a:spcBef>
              <a:spcAft>
                <a:spcPts val="0"/>
              </a:spcAft>
              <a:buSzPts val="1500"/>
              <a:buAutoNum type="arabicPeriod"/>
            </a:pPr>
            <a:r>
              <a:rPr lang="en" sz="1500"/>
              <a:t>Set clear guidelines on how the AI should be used and its limitations</a:t>
            </a:r>
            <a:endParaRPr sz="1500"/>
          </a:p>
          <a:p>
            <a:pPr indent="-323850" lvl="0" marL="457200" rtl="0" algn="l">
              <a:spcBef>
                <a:spcPts val="0"/>
              </a:spcBef>
              <a:spcAft>
                <a:spcPts val="0"/>
              </a:spcAft>
              <a:buSzPts val="1500"/>
              <a:buAutoNum type="arabicPeriod"/>
            </a:pPr>
            <a:r>
              <a:rPr lang="en" sz="1500"/>
              <a:t>Have mandatory trainings to teach those who use the AI not to misuse it</a:t>
            </a:r>
            <a:endParaRPr sz="1500"/>
          </a:p>
          <a:p>
            <a:pPr indent="-323850" lvl="0" marL="457200" rtl="0" algn="l">
              <a:spcBef>
                <a:spcPts val="0"/>
              </a:spcBef>
              <a:spcAft>
                <a:spcPts val="0"/>
              </a:spcAft>
              <a:buSzPts val="1500"/>
              <a:buAutoNum type="arabicPeriod"/>
            </a:pPr>
            <a:r>
              <a:rPr lang="en" sz="1500"/>
              <a:t>Put money into research and development to ensure that the AI model does not have any mishaps.</a:t>
            </a:r>
            <a:endParaRPr sz="1500"/>
          </a:p>
        </p:txBody>
      </p:sp>
      <p:pic>
        <p:nvPicPr>
          <p:cNvPr id="195" name="Google Shape;195;p41"/>
          <p:cNvPicPr preferRelativeResize="0"/>
          <p:nvPr/>
        </p:nvPicPr>
        <p:blipFill>
          <a:blip r:embed="rId3">
            <a:alphaModFix/>
          </a:blip>
          <a:stretch>
            <a:fillRect/>
          </a:stretch>
        </p:blipFill>
        <p:spPr>
          <a:xfrm>
            <a:off x="5814850" y="2986600"/>
            <a:ext cx="3186276" cy="1593125"/>
          </a:xfrm>
          <a:prstGeom prst="rect">
            <a:avLst/>
          </a:prstGeom>
          <a:noFill/>
          <a:ln>
            <a:noFill/>
          </a:ln>
        </p:spPr>
      </p:pic>
      <p:pic>
        <p:nvPicPr>
          <p:cNvPr id="196" name="Google Shape;196;p41"/>
          <p:cNvPicPr preferRelativeResize="0"/>
          <p:nvPr/>
        </p:nvPicPr>
        <p:blipFill>
          <a:blip r:embed="rId4">
            <a:alphaModFix/>
          </a:blip>
          <a:stretch>
            <a:fillRect/>
          </a:stretch>
        </p:blipFill>
        <p:spPr>
          <a:xfrm>
            <a:off x="5814850" y="982325"/>
            <a:ext cx="3186274" cy="16727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txBox="1"/>
          <p:nvPr>
            <p:ph idx="1" type="body"/>
          </p:nvPr>
        </p:nvSpPr>
        <p:spPr>
          <a:xfrm>
            <a:off x="938500" y="1444975"/>
            <a:ext cx="4946400" cy="31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Policies that enforce workplace regulations, human oversight, </a:t>
            </a:r>
            <a:r>
              <a:rPr lang="en" sz="1600"/>
              <a:t>AI standards, a c</a:t>
            </a:r>
            <a:r>
              <a:rPr lang="en" sz="1600"/>
              <a:t>onsistent identification of bias, and transparency with users can reduce the negative impact of AI while maintaining its purpose as a tool.</a:t>
            </a:r>
            <a:endParaRPr sz="1600"/>
          </a:p>
          <a:p>
            <a:pPr indent="0" lvl="0" marL="0" rtl="0" algn="l">
              <a:spcBef>
                <a:spcPts val="1600"/>
              </a:spcBef>
              <a:spcAft>
                <a:spcPts val="1600"/>
              </a:spcAft>
              <a:buNone/>
            </a:pPr>
            <a:r>
              <a:rPr lang="en" sz="1600"/>
              <a:t>By incorporating these policy suggestions into practice, we can strive towards responsible and ethical development and deployment of large language models that uphold societal values, protect individual rights, and minimize potential risks.</a:t>
            </a:r>
            <a:endParaRPr sz="1600"/>
          </a:p>
        </p:txBody>
      </p:sp>
      <p:sp>
        <p:nvSpPr>
          <p:cNvPr id="202" name="Google Shape;202;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203" name="Google Shape;203;p42"/>
          <p:cNvPicPr preferRelativeResize="0"/>
          <p:nvPr/>
        </p:nvPicPr>
        <p:blipFill>
          <a:blip r:embed="rId3">
            <a:alphaModFix/>
          </a:blip>
          <a:stretch>
            <a:fillRect/>
          </a:stretch>
        </p:blipFill>
        <p:spPr>
          <a:xfrm>
            <a:off x="3219650" y="124147"/>
            <a:ext cx="2348160" cy="1320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3"/>
          <p:cNvSpPr txBox="1"/>
          <p:nvPr>
            <p:ph type="title"/>
          </p:nvPr>
        </p:nvSpPr>
        <p:spPr>
          <a:xfrm>
            <a:off x="3788850" y="458425"/>
            <a:ext cx="15663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09" name="Google Shape;209;p43"/>
          <p:cNvSpPr txBox="1"/>
          <p:nvPr>
            <p:ph idx="1" type="subTitle"/>
          </p:nvPr>
        </p:nvSpPr>
        <p:spPr>
          <a:xfrm>
            <a:off x="1533300" y="1044925"/>
            <a:ext cx="5780100" cy="3924300"/>
          </a:xfrm>
          <a:prstGeom prst="rect">
            <a:avLst/>
          </a:prstGeom>
        </p:spPr>
        <p:txBody>
          <a:bodyPr anchorCtr="0" anchor="t" bIns="91425" lIns="91425" spcFirstLastPara="1" rIns="91425" wrap="square" tIns="91425">
            <a:noAutofit/>
          </a:bodyPr>
          <a:lstStyle/>
          <a:p>
            <a:pPr indent="-457200" lvl="0" marL="457200" rtl="0" algn="l">
              <a:spcBef>
                <a:spcPts val="1000"/>
              </a:spcBef>
              <a:spcAft>
                <a:spcPts val="0"/>
              </a:spcAft>
              <a:buNone/>
            </a:pPr>
            <a:r>
              <a:rPr lang="en" sz="1300"/>
              <a:t>Goldstein, K. (2023, April 17). The Pros and cons of Generative AI. CorporateIntel. Retrieved May 6, 2023, from </a:t>
            </a:r>
            <a:r>
              <a:rPr lang="en" sz="1300" u="sng">
                <a:solidFill>
                  <a:schemeClr val="hlink"/>
                </a:solidFill>
                <a:hlinkClick r:id="rId3"/>
              </a:rPr>
              <a:t>https://corporateintelligenceradio.com/2023/04/18/the-pros-and-cons-of-generative-ai/#:~:text=Cons%3A,data%20used%20to%20train%20it</a:t>
            </a:r>
            <a:r>
              <a:rPr lang="en" sz="1300"/>
              <a:t>.</a:t>
            </a:r>
            <a:endParaRPr sz="1300"/>
          </a:p>
          <a:p>
            <a:pPr indent="-457200" lvl="0" marL="457200" rtl="0" algn="l">
              <a:spcBef>
                <a:spcPts val="1000"/>
              </a:spcBef>
              <a:spcAft>
                <a:spcPts val="0"/>
              </a:spcAft>
              <a:buNone/>
            </a:pPr>
            <a:r>
              <a:rPr lang="en" sz="1300"/>
              <a:t>Knell, N. (2023, February 10). How should government regulate AI? we asked a Robot. GovTech. Retrieved May 6, 2023, from </a:t>
            </a:r>
            <a:r>
              <a:rPr lang="en" sz="1300" u="sng">
                <a:solidFill>
                  <a:schemeClr val="hlink"/>
                </a:solidFill>
                <a:hlinkClick r:id="rId4"/>
              </a:rPr>
              <a:t>https://www.govtech.com/products/how-should-government-regulate-ai-we-asked-a-robot#:~:text=surrounding%20AI%2C%20including%3A-,Establishing%20clear%20standards%20and%20guidelines%20for%20the%20use%20of%20AI,to%20prevent%20misuse%20or%20abuse</a:t>
            </a:r>
            <a:r>
              <a:rPr lang="en" sz="1300"/>
              <a:t>.</a:t>
            </a:r>
            <a:endParaRPr sz="1300"/>
          </a:p>
          <a:p>
            <a:pPr indent="-457200" lvl="0" marL="457200" rtl="0" algn="l">
              <a:spcBef>
                <a:spcPts val="1000"/>
              </a:spcBef>
              <a:spcAft>
                <a:spcPts val="0"/>
              </a:spcAft>
              <a:buNone/>
            </a:pPr>
            <a:r>
              <a:rPr lang="en" sz="1300"/>
              <a:t>Pandey, M. (2022, November 4). Epic AI fails - a list of failed machine learning projects. Analytics India Magazine. Retrieved May 6, 2023, from </a:t>
            </a:r>
            <a:r>
              <a:rPr lang="en" sz="1300" u="sng">
                <a:solidFill>
                  <a:schemeClr val="hlink"/>
                </a:solidFill>
                <a:hlinkClick r:id="rId5"/>
              </a:rPr>
              <a:t>https://analyticsindiamag.com/epic-ai-fails-a-list-of-failed-machine-learning-projects/</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